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4"/>
  </p:sldMasterIdLst>
  <p:notesMasterIdLst>
    <p:notesMasterId r:id="rId18"/>
  </p:notesMasterIdLst>
  <p:handoutMasterIdLst>
    <p:handoutMasterId r:id="rId19"/>
  </p:handoutMasterIdLst>
  <p:sldIdLst>
    <p:sldId id="559" r:id="rId5"/>
    <p:sldId id="581" r:id="rId6"/>
    <p:sldId id="582" r:id="rId7"/>
    <p:sldId id="558" r:id="rId8"/>
    <p:sldId id="574" r:id="rId9"/>
    <p:sldId id="258" r:id="rId10"/>
    <p:sldId id="575" r:id="rId11"/>
    <p:sldId id="579" r:id="rId12"/>
    <p:sldId id="562" r:id="rId13"/>
    <p:sldId id="578" r:id="rId14"/>
    <p:sldId id="577" r:id="rId15"/>
    <p:sldId id="543" r:id="rId16"/>
    <p:sldId id="373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Vaculovičová" initials="VV" lastIdx="1" clrIdx="0">
    <p:extLst>
      <p:ext uri="{19B8F6BF-5375-455C-9EA6-DF929625EA0E}">
        <p15:presenceInfo xmlns:p15="http://schemas.microsoft.com/office/powerpoint/2012/main" userId="Veronika Vaculovič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00D06-C97A-88B7-7F4C-20F2B5D1E2E2}" v="383" dt="2025-02-18T16:21:26.346"/>
    <p1510:client id="{339D0115-D27D-A543-8F7F-45A63CD46FA7}" v="2" dt="2025-02-17T14:03:18.196"/>
    <p1510:client id="{FD9DC278-026D-2FC1-7E5C-827F15158F38}" v="21" dt="2025-02-17T07:18:25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EF4495FE-402C-458A-AB07-88FF7B962256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9780292-5FBA-4521-8EF0-F5F118B77B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2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B19E7-C62E-4CE3-8C3B-F9DFDFCAF31E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B8318-4EEB-498A-B1EE-FDB6AF69E8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03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7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808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2533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541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491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64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50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9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76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718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6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113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6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0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skolyhlasek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685C9-9D11-4EE8-9034-6444AA745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3454" y="2271725"/>
            <a:ext cx="5319312" cy="2312014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Schůzka zájemců            o                                   1. třídu</a:t>
            </a:r>
          </a:p>
        </p:txBody>
      </p:sp>
    </p:spTree>
    <p:extLst>
      <p:ext uri="{BB962C8B-B14F-4D97-AF65-F5344CB8AC3E}">
        <p14:creationId xmlns:p14="http://schemas.microsoft.com/office/powerpoint/2010/main" val="22290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D8209-EE50-C730-0919-819A99C6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 dirty="0"/>
              <a:t>Kroužky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EA332-BA44-22F7-E65F-EA5B8E29E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Turistický kroužek</a:t>
            </a:r>
          </a:p>
          <a:p>
            <a:r>
              <a:rPr lang="cs-CZ" dirty="0"/>
              <a:t>Kytara</a:t>
            </a:r>
          </a:p>
          <a:p>
            <a:r>
              <a:rPr lang="cs-CZ" dirty="0"/>
              <a:t>IT</a:t>
            </a:r>
          </a:p>
          <a:p>
            <a:r>
              <a:rPr lang="cs-CZ" dirty="0"/>
              <a:t>Keramika</a:t>
            </a:r>
          </a:p>
          <a:p>
            <a:r>
              <a:rPr lang="cs-CZ" dirty="0"/>
              <a:t>Dramatický kroužek</a:t>
            </a:r>
          </a:p>
          <a:p>
            <a:r>
              <a:rPr lang="cs-CZ" dirty="0"/>
              <a:t>Anglická konverzace</a:t>
            </a:r>
          </a:p>
        </p:txBody>
      </p:sp>
      <p:pic>
        <p:nvPicPr>
          <p:cNvPr id="5" name="Picture 4" descr="Closeup obrázek kytara řetězce">
            <a:extLst>
              <a:ext uri="{FF2B5EF4-FFF2-40B4-BE49-F238E27FC236}">
                <a16:creationId xmlns:a16="http://schemas.microsoft.com/office/drawing/2014/main" id="{FACA8523-6D04-2456-CBBE-F3576990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46" r="22621" b="-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301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00DD6-9191-0EF9-2CB9-7AFCC984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 dirty="0"/>
              <a:t>Poradenské pracoviště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314F3-CDB4-2525-ED95-A2DB03172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Speciální pedagog</a:t>
            </a:r>
          </a:p>
          <a:p>
            <a:r>
              <a:rPr lang="cs-CZ" dirty="0"/>
              <a:t>Školní psycholog</a:t>
            </a:r>
          </a:p>
          <a:p>
            <a:r>
              <a:rPr lang="cs-CZ" dirty="0"/>
              <a:t>Školní logoped</a:t>
            </a:r>
          </a:p>
          <a:p>
            <a:r>
              <a:rPr lang="cs-CZ" dirty="0"/>
              <a:t>Metodik prevence</a:t>
            </a:r>
          </a:p>
          <a:p>
            <a:endParaRPr lang="cs-CZ" dirty="0"/>
          </a:p>
          <a:p>
            <a:r>
              <a:rPr lang="cs-CZ"/>
              <a:t>Preventivní programy</a:t>
            </a:r>
          </a:p>
          <a:p>
            <a:r>
              <a:rPr lang="cs-CZ" dirty="0"/>
              <a:t>Individuální práce s dítětem se SPU </a:t>
            </a:r>
          </a:p>
          <a:p>
            <a:r>
              <a:rPr lang="cs-CZ" dirty="0"/>
              <a:t>Spolupráce s tř. učitelem a rodinou</a:t>
            </a:r>
          </a:p>
          <a:p>
            <a:endParaRPr lang="cs-CZ" dirty="0"/>
          </a:p>
        </p:txBody>
      </p:sp>
      <p:pic>
        <p:nvPicPr>
          <p:cNvPr id="5" name="Obrázek 4" descr="Obsah obrázku text, rukopis, kresba, Nalepovací papírek&#10;&#10;Obsah vygenerovaný umělou inteligencí může být nesprávný.">
            <a:extLst>
              <a:ext uri="{FF2B5EF4-FFF2-40B4-BE49-F238E27FC236}">
                <a16:creationId xmlns:a16="http://schemas.microsoft.com/office/drawing/2014/main" id="{901B194B-BFBA-CEC9-46CB-AA460B98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45" r="937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830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C83D5-922C-420C-9035-E31CC7AA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77084"/>
            <a:ext cx="8825659" cy="706964"/>
          </a:xfrm>
        </p:spPr>
        <p:txBody>
          <a:bodyPr/>
          <a:lstStyle/>
          <a:p>
            <a:r>
              <a:rPr lang="cs-CZ">
                <a:solidFill>
                  <a:schemeClr val="accent2"/>
                </a:solidFill>
              </a:rPr>
              <a:t>Externí lektoři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FBB6FD-CF38-4F69-A030-58234D348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8097" y="1216589"/>
            <a:ext cx="3150439" cy="1680734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Květa </a:t>
            </a:r>
            <a:r>
              <a:rPr lang="cs-CZ" dirty="0" err="1">
                <a:solidFill>
                  <a:schemeClr val="accent2"/>
                </a:solidFill>
              </a:rPr>
              <a:t>Krüger</a:t>
            </a:r>
            <a:endParaRPr lang="cs-CZ" dirty="0">
              <a:solidFill>
                <a:schemeClr val="accent2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Kritické myšlení</a:t>
            </a:r>
          </a:p>
          <a:p>
            <a:pPr marL="285750" indent="-285750">
              <a:buFont typeface="Wingdings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Čtenářské lekce</a:t>
            </a:r>
          </a:p>
          <a:p>
            <a:pPr marL="285750" indent="-285750">
              <a:buFont typeface="Wingdings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Pedagogický konzultant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76CE49-6F31-4307-89D9-253CA8639D6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cs-CZ"/>
          </a:p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32BEBB-769A-40FB-B893-AD54CAF59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6136" y="3506479"/>
            <a:ext cx="3147009" cy="721812"/>
          </a:xfrm>
        </p:spPr>
        <p:txBody>
          <a:bodyPr/>
          <a:lstStyle/>
          <a:p>
            <a:endParaRPr lang="cs-CZ" dirty="0">
              <a:solidFill>
                <a:schemeClr val="accent2"/>
              </a:solidFill>
            </a:endParaRPr>
          </a:p>
          <a:p>
            <a:endParaRPr lang="cs-CZ" dirty="0">
              <a:solidFill>
                <a:schemeClr val="accent2"/>
              </a:solidFill>
            </a:endParaRPr>
          </a:p>
          <a:p>
            <a:endParaRPr lang="cs-CZ" dirty="0">
              <a:solidFill>
                <a:schemeClr val="accent2"/>
              </a:solidFill>
            </a:endParaRPr>
          </a:p>
          <a:p>
            <a:r>
              <a:rPr lang="cs-CZ" dirty="0">
                <a:solidFill>
                  <a:schemeClr val="accent2"/>
                </a:solidFill>
              </a:rPr>
              <a:t>Michal Dubec</a:t>
            </a:r>
          </a:p>
          <a:p>
            <a:pPr marL="285750" indent="-285750">
              <a:buFont typeface="Wingdings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Komunikační strategie</a:t>
            </a:r>
          </a:p>
          <a:p>
            <a:pPr marL="285750" indent="-285750">
              <a:buFont typeface="Wingdings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Klima tříd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FD6254D-649D-4CE2-8EEE-CFC6A24EDA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1716" y="3048519"/>
            <a:ext cx="6353022" cy="2476770"/>
          </a:xfrm>
        </p:spPr>
        <p:txBody>
          <a:bodyPr/>
          <a:lstStyle/>
          <a:p>
            <a:endParaRPr lang="cs-CZ" dirty="0">
              <a:solidFill>
                <a:schemeClr val="accent2"/>
              </a:solidFill>
            </a:endParaRPr>
          </a:p>
          <a:p>
            <a:r>
              <a:rPr lang="cs-CZ" dirty="0">
                <a:solidFill>
                  <a:schemeClr val="accent2"/>
                </a:solidFill>
              </a:rPr>
              <a:t>Pavla </a:t>
            </a:r>
            <a:r>
              <a:rPr lang="cs-CZ" dirty="0" err="1">
                <a:solidFill>
                  <a:schemeClr val="accent2"/>
                </a:solidFill>
              </a:rPr>
              <a:t>Polechová</a:t>
            </a:r>
            <a:endParaRPr lang="cs-CZ">
              <a:solidFill>
                <a:schemeClr val="accent2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Metodička matematiky prof. Hejného</a:t>
            </a:r>
          </a:p>
          <a:p>
            <a:pPr marL="285750" indent="-285750">
              <a:buFont typeface="Wingdings" charset="2"/>
              <a:buChar char="Ø"/>
            </a:pP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8" name="Obrázek 7" descr="Obsah obrázku oblečení, Lidská tvář, osoba, dívka&#10;&#10;Obsah vygenerovaný umělou inteligencí může být nesprávný.">
            <a:extLst>
              <a:ext uri="{FF2B5EF4-FFF2-40B4-BE49-F238E27FC236}">
                <a16:creationId xmlns:a16="http://schemas.microsoft.com/office/drawing/2014/main" id="{28E51032-34E3-C2DB-BCBC-8D06D6A74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52" y="1187933"/>
            <a:ext cx="7098510" cy="3952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200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loseup hodinových ručiček">
            <a:extLst>
              <a:ext uri="{FF2B5EF4-FFF2-40B4-BE49-F238E27FC236}">
                <a16:creationId xmlns:a16="http://schemas.microsoft.com/office/drawing/2014/main" id="{84BB6D2F-0674-4D81-ABE7-682454DAC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9794" r="17690" b="9091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cs-CZ" sz="4800"/>
              <a:t>Vaše dotazy </a:t>
            </a:r>
            <a:br>
              <a:rPr lang="cs-CZ" sz="4800"/>
            </a:br>
            <a:r>
              <a:rPr lang="cs-CZ" sz="4800"/>
              <a:t>a</a:t>
            </a:r>
            <a:br>
              <a:rPr lang="cs-CZ" sz="4800"/>
            </a:br>
            <a:r>
              <a:rPr lang="cs-CZ" sz="4800"/>
              <a:t>připomínky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21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7F345-DBB6-4E54-A77B-C707C1BE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dirty="0"/>
              <a:t>Zápis do 1. třídy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C698D-1AE1-08C4-F4C9-AA565A6D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98" y="1612902"/>
            <a:ext cx="6902297" cy="58220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Dokumenty budou k dispozici během března na webu školy.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Přihlášky bude možno zasílat od 1. do 8.dubna/vše přes systém </a:t>
            </a:r>
            <a:r>
              <a:rPr lang="cs-CZ" sz="1400" dirty="0" err="1">
                <a:ea typeface="+mn-lt"/>
                <a:cs typeface="+mn-lt"/>
              </a:rPr>
              <a:t>Edookit</a:t>
            </a:r>
            <a:endParaRPr lang="cs-CZ" sz="14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Dokumenty zašlete online přes </a:t>
            </a:r>
            <a:r>
              <a:rPr lang="cs-CZ" sz="1400" dirty="0" err="1">
                <a:ea typeface="+mn-lt"/>
                <a:cs typeface="+mn-lt"/>
              </a:rPr>
              <a:t>Edookit</a:t>
            </a:r>
            <a:r>
              <a:rPr lang="cs-CZ" sz="1400" dirty="0">
                <a:ea typeface="+mn-lt"/>
                <a:cs typeface="+mn-lt"/>
              </a:rPr>
              <a:t>, ale ORIGINÁL přihlášky přineste PODEPSANÝ na zápis!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Pokud se nemůžete zápisu zúčastnit, napište nám včas na </a:t>
            </a:r>
            <a:r>
              <a:rPr lang="cs-CZ" sz="1400" dirty="0">
                <a:ea typeface="+mn-lt"/>
                <a:cs typeface="+mn-lt"/>
                <a:hlinkClick r:id="rId2"/>
              </a:rPr>
              <a:t>info@skolyhlasek.cz</a:t>
            </a:r>
            <a:r>
              <a:rPr lang="cs-CZ" sz="1400" dirty="0">
                <a:ea typeface="+mn-lt"/>
                <a:cs typeface="+mn-lt"/>
              </a:rPr>
              <a:t>, ale musíte zaslat přihlášku.</a:t>
            </a:r>
          </a:p>
          <a:p>
            <a:pPr>
              <a:lnSpc>
                <a:spcPct val="90000"/>
              </a:lnSpc>
            </a:pPr>
            <a:r>
              <a:rPr lang="cs-CZ" sz="1400" b="1" dirty="0">
                <a:ea typeface="+mn-lt"/>
                <a:cs typeface="+mn-lt"/>
              </a:rPr>
              <a:t>ZÁPIS: 8. dubna 2025 v budově základní školy U Kapličky 58, Hlásná Třebaň</a:t>
            </a:r>
            <a:endParaRPr lang="cs-CZ" sz="1400" b="1" dirty="0"/>
          </a:p>
          <a:p>
            <a:pPr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14:30 - 17:30 (určené časy – budou zaslány těsně před zápisem na email, který uvedete v přihlášce)</a:t>
            </a:r>
            <a:endParaRPr lang="cs-CZ" sz="1400" dirty="0"/>
          </a:p>
          <a:p>
            <a:pPr>
              <a:lnSpc>
                <a:spcPct val="90000"/>
              </a:lnSpc>
            </a:pPr>
            <a:r>
              <a:rPr lang="cs-CZ" sz="1400" dirty="0">
                <a:latin typeface="Trebuchet MS"/>
              </a:rPr>
              <a:t>Téma zápisu: "Z pohádky do pohádky"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rebuchet MS"/>
              </a:rPr>
              <a:t>Děti mohou přijít v kostýmu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Kdo se rozhodne na poslední chvíli, může přijít v den zápisu, ale až v 17h. a s přihláškou</a:t>
            </a:r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Náhradní termín: 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15. dubna 2025 v budově základní školy U Kapličky 58, Hlásná Třebaň</a:t>
            </a:r>
            <a:endParaRPr lang="cs-CZ" sz="1400"/>
          </a:p>
          <a:p>
            <a:pPr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14:30 - 17:30 (určené časy – dle předešlé dohody a jen ti, kteří se nemohli zúčastnit 8.4.2025/omluvenka a podaná přihláška </a:t>
            </a:r>
            <a:r>
              <a:rPr lang="cs-CZ" sz="1400" u="sng" dirty="0">
                <a:ea typeface="+mn-lt"/>
                <a:cs typeface="+mn-lt"/>
              </a:rPr>
              <a:t>do 8.4.</a:t>
            </a:r>
            <a:r>
              <a:rPr lang="cs-CZ" sz="1400" dirty="0">
                <a:ea typeface="+mn-lt"/>
                <a:cs typeface="+mn-lt"/>
              </a:rPr>
              <a:t>)</a:t>
            </a:r>
          </a:p>
          <a:p>
            <a:pPr>
              <a:lnSpc>
                <a:spcPct val="90000"/>
              </a:lnSpc>
            </a:pPr>
            <a:endParaRPr lang="cs-CZ" sz="1100" dirty="0"/>
          </a:p>
          <a:p>
            <a:pPr>
              <a:lnSpc>
                <a:spcPct val="90000"/>
              </a:lnSpc>
            </a:pPr>
            <a:endParaRPr lang="cs-CZ" sz="1100" dirty="0"/>
          </a:p>
        </p:txBody>
      </p:sp>
      <p:pic>
        <p:nvPicPr>
          <p:cNvPr id="4" name="Obrázek 3" descr="Obsah obrázku kresba, klipart, skica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45CA45CA-907F-A2E9-436C-B8B16D577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386" y="3012046"/>
            <a:ext cx="3134113" cy="2021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74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19122-9523-0464-58D9-1958A975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532"/>
          </a:xfrm>
        </p:spPr>
        <p:txBody>
          <a:bodyPr/>
          <a:lstStyle/>
          <a:p>
            <a:r>
              <a:rPr lang="cs-CZ" dirty="0"/>
              <a:t>Kdo se na prvňáčky bude těšit?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C9B2F-58A0-84BE-D7E3-1EA312D6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1516"/>
            <a:ext cx="8905096" cy="40015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2000" dirty="0"/>
              <a:t>Lída Janišová, tř. učitelka: ČJ, M, </a:t>
            </a:r>
            <a:r>
              <a:rPr lang="cs-CZ" sz="2000" dirty="0" err="1"/>
              <a:t>ČaS</a:t>
            </a:r>
            <a:r>
              <a:rPr lang="cs-CZ" sz="2000" dirty="0"/>
              <a:t>, MIU, Atelier, Tř. hodiny, Podpory</a:t>
            </a:r>
            <a:endParaRPr lang="cs-CZ" sz="2000" dirty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cs-CZ" sz="2000" dirty="0"/>
              <a:t>Lenka Holakovská, asistentka pedagoga a vedoucí školní družiny</a:t>
            </a:r>
            <a:endParaRPr lang="cs-CZ" sz="2000" dirty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cs-CZ" sz="2000" dirty="0"/>
              <a:t>AJ: Claudia </a:t>
            </a:r>
            <a:r>
              <a:rPr lang="cs-CZ" sz="2000" dirty="0" err="1"/>
              <a:t>Carrington</a:t>
            </a:r>
            <a:r>
              <a:rPr lang="cs-CZ" sz="2000" dirty="0"/>
              <a:t> / </a:t>
            </a:r>
            <a:r>
              <a:rPr lang="cs-CZ" sz="2000"/>
              <a:t>Dane Klika</a:t>
            </a:r>
          </a:p>
          <a:p>
            <a:pPr>
              <a:lnSpc>
                <a:spcPct val="200000"/>
              </a:lnSpc>
            </a:pPr>
            <a:r>
              <a:rPr lang="cs-CZ" sz="2000"/>
              <a:t>Tvorba</a:t>
            </a:r>
            <a:r>
              <a:rPr lang="cs-CZ" sz="2000" dirty="0"/>
              <a:t>: Roman Horák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TV: Tereza Chlebusová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42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E7C79-CC38-4FEC-8519-1342CEAB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45205" cy="773113"/>
          </a:xfrm>
        </p:spPr>
        <p:txBody>
          <a:bodyPr>
            <a:normAutofit/>
          </a:bodyPr>
          <a:lstStyle/>
          <a:p>
            <a:r>
              <a:rPr lang="cs-CZ" dirty="0"/>
              <a:t>Hodnoty Hlásku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41777-90DE-4068-AE8B-D8F1547C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751" y="1573214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700" b="1"/>
              <a:t>Vize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700" b="0" i="0" dirty="0">
                <a:effectLst/>
                <a:latin typeface="Arial"/>
                <a:cs typeface="Arial"/>
              </a:rPr>
              <a:t>Chceme, aby děti odcházely s dobrými znalostmi, zdravým sebevědomím </a:t>
            </a:r>
            <a:br>
              <a:rPr lang="cs-CZ" sz="1700">
                <a:latin typeface="Arial"/>
                <a:cs typeface="Arial"/>
              </a:rPr>
            </a:br>
            <a:r>
              <a:rPr lang="cs-CZ" sz="1700" b="0" i="0" dirty="0">
                <a:effectLst/>
                <a:latin typeface="Arial"/>
                <a:cs typeface="Arial"/>
              </a:rPr>
              <a:t>a osvojením sociálních dovedností</a:t>
            </a:r>
            <a:r>
              <a:rPr lang="cs-CZ" sz="1700" dirty="0">
                <a:latin typeface="Arial"/>
                <a:cs typeface="Arial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700" b="1" dirty="0"/>
              <a:t>Mise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700" dirty="0" err="1">
                <a:latin typeface="Arial"/>
                <a:cs typeface="Arial"/>
              </a:rPr>
              <a:t>Připravujeme</a:t>
            </a:r>
            <a:r>
              <a:rPr lang="it-IT" sz="1700" dirty="0">
                <a:latin typeface="Arial"/>
                <a:cs typeface="Arial"/>
              </a:rPr>
              <a:t> </a:t>
            </a:r>
            <a:r>
              <a:rPr lang="it-IT" sz="1700" dirty="0" err="1">
                <a:latin typeface="Arial"/>
                <a:cs typeface="Arial"/>
              </a:rPr>
              <a:t>děti</a:t>
            </a:r>
            <a:r>
              <a:rPr lang="it-IT" sz="1700" dirty="0">
                <a:latin typeface="Arial"/>
                <a:cs typeface="Arial"/>
              </a:rPr>
              <a:t> </a:t>
            </a:r>
            <a:r>
              <a:rPr lang="it-IT" sz="1700" dirty="0" err="1">
                <a:latin typeface="Arial"/>
                <a:cs typeface="Arial"/>
              </a:rPr>
              <a:t>na</a:t>
            </a:r>
            <a:r>
              <a:rPr lang="it-IT" sz="1700" dirty="0">
                <a:latin typeface="Arial"/>
                <a:cs typeface="Arial"/>
              </a:rPr>
              <a:t> </a:t>
            </a:r>
            <a:r>
              <a:rPr lang="it-IT" sz="1700" dirty="0" err="1">
                <a:latin typeface="Arial"/>
                <a:cs typeface="Arial"/>
              </a:rPr>
              <a:t>cestu</a:t>
            </a:r>
            <a:r>
              <a:rPr lang="it-IT" sz="1700" dirty="0">
                <a:latin typeface="Arial"/>
                <a:cs typeface="Arial"/>
              </a:rPr>
              <a:t>, ne </a:t>
            </a:r>
            <a:r>
              <a:rPr lang="it-IT" sz="1700" dirty="0" err="1">
                <a:latin typeface="Arial"/>
                <a:cs typeface="Arial"/>
              </a:rPr>
              <a:t>cestu</a:t>
            </a:r>
            <a:r>
              <a:rPr lang="it-IT" sz="1700" dirty="0">
                <a:latin typeface="Arial"/>
                <a:cs typeface="Arial"/>
              </a:rPr>
              <a:t> pro </a:t>
            </a:r>
            <a:r>
              <a:rPr lang="it-IT" sz="1700" dirty="0" err="1">
                <a:latin typeface="Arial"/>
                <a:cs typeface="Arial"/>
              </a:rPr>
              <a:t>děti</a:t>
            </a:r>
            <a:r>
              <a:rPr lang="it-IT" sz="1700" dirty="0">
                <a:latin typeface="Arial"/>
                <a:cs typeface="Arial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it-IT" sz="170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1700" b="1" dirty="0"/>
              <a:t>Pedagogické poslání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700" dirty="0">
                <a:latin typeface="Arial"/>
                <a:cs typeface="Arial"/>
              </a:rPr>
              <a:t>Žijeme to, co učíme a učíme to, co žijeme.</a:t>
            </a:r>
          </a:p>
        </p:txBody>
      </p:sp>
      <p:pic>
        <p:nvPicPr>
          <p:cNvPr id="7" name="Obrázek 6" descr="Obsah obrázku oblečení, osoba, boty, úsměv&#10;&#10;Obsah vygenerovaný umělou inteligencí může být nesprávný.">
            <a:extLst>
              <a:ext uri="{FF2B5EF4-FFF2-40B4-BE49-F238E27FC236}">
                <a16:creationId xmlns:a16="http://schemas.microsoft.com/office/drawing/2014/main" id="{BD86514A-AEF9-06B7-8BC0-8158D159B7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77" r="37809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562230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705A3-76E2-7518-CB67-947DB5F6B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08A8-ECF2-5A5E-F0DC-8E1F2724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Metody, které využíváme: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2934B9-6D33-C701-C4E6-AE00ED6EF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272456"/>
            <a:ext cx="9381763" cy="50711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ČJ – SFUMATO ("splývavé čtení")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Kritické myšlení (např. čten. lekce) </a:t>
            </a:r>
            <a:r>
              <a:rPr lang="cs-CZ" sz="1600" dirty="0"/>
              <a:t>- možnost půjčovat si knihy ze </a:t>
            </a:r>
            <a:r>
              <a:rPr lang="cs-CZ" sz="1600" dirty="0" err="1"/>
              <a:t>šk</a:t>
            </a:r>
            <a:r>
              <a:rPr lang="cs-CZ" sz="1600" dirty="0"/>
              <a:t>. knihovny domů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M – Hejného metoda</a:t>
            </a:r>
          </a:p>
          <a:p>
            <a:r>
              <a:rPr lang="cs-CZ" sz="2000" dirty="0"/>
              <a:t>MIU – metoda instrumentálního uvědomování (dříve FIE)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Hodnotové vzdělávání (Cyril </a:t>
            </a:r>
            <a:r>
              <a:rPr lang="cs-CZ" sz="2000" dirty="0" err="1"/>
              <a:t>Mooney</a:t>
            </a:r>
            <a:r>
              <a:rPr lang="cs-CZ" sz="2000" dirty="0"/>
              <a:t>) - prevence šikany v tř. hodinách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Badatelská výuka s prvky Začít spolu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Projektové učení, zážitková pedagogika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"Čas pro mě"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834E0B-AA8B-361D-3462-D6E7C7394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799" y="1404159"/>
            <a:ext cx="3958257" cy="368321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30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8DDF5EB-A979-498B-8744-0ACE2F72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Setkávání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D4CA38-FC17-4663-8D58-97FCB6084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Tř. schůzka 2x ročně </a:t>
            </a:r>
          </a:p>
          <a:p>
            <a:r>
              <a:rPr lang="en-US"/>
              <a:t>Triáda (</a:t>
            </a:r>
            <a:r>
              <a:rPr lang="en-US" u="sng"/>
              <a:t>dítě</a:t>
            </a:r>
            <a:r>
              <a:rPr lang="en-US"/>
              <a:t> + rodič + učitel) 2x ročně dva měsíce před vysvědčením</a:t>
            </a:r>
          </a:p>
          <a:p>
            <a:r>
              <a:rPr lang="en-US"/>
              <a:t>Konzultace dle domluvy (z iniciativy rodiče a/nebo učitele)</a:t>
            </a:r>
          </a:p>
          <a:p>
            <a:r>
              <a:rPr lang="en-US"/>
              <a:t>Vánoční jarmark / besídka</a:t>
            </a:r>
          </a:p>
          <a:p>
            <a:r>
              <a:rPr lang="en-US"/>
              <a:t>Školní akce (např. divadlo, drakiáda, lampioňák apod.)</a:t>
            </a:r>
          </a:p>
          <a:p>
            <a:r>
              <a:rPr lang="en-US"/>
              <a:t>Zahradní slavnost (červen)</a:t>
            </a:r>
          </a:p>
          <a:p>
            <a:r>
              <a:rPr lang="en-US"/>
              <a:t>Rodičovské kavárny</a:t>
            </a:r>
          </a:p>
          <a:p>
            <a:pPr marL="285750" indent="-285750"/>
            <a:endParaRPr lang="en-US"/>
          </a:p>
          <a:p>
            <a:pPr marL="285750" indent="-285750"/>
            <a:endParaRPr lang="en-US"/>
          </a:p>
          <a:p>
            <a:pPr marL="285750" indent="-285750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Obrázek 3" descr="Obsah obrázku oblečení, osoba, interiér, text&#10;&#10;Obsah vygenerovaný umělou inteligencí může být nesprávný.">
            <a:extLst>
              <a:ext uri="{FF2B5EF4-FFF2-40B4-BE49-F238E27FC236}">
                <a16:creationId xmlns:a16="http://schemas.microsoft.com/office/drawing/2014/main" id="{9F58048B-6428-CE7B-A01E-912FED53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96" r="5786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0" name="Isosceles Triangle 2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920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5353F-7E0F-7F54-267D-832422D8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2510"/>
            <a:ext cx="8596668" cy="835891"/>
          </a:xfrm>
        </p:spPr>
        <p:txBody>
          <a:bodyPr>
            <a:normAutofit/>
          </a:bodyPr>
          <a:lstStyle/>
          <a:p>
            <a:r>
              <a:rPr lang="cs-CZ" dirty="0"/>
              <a:t>Komunikace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365990-DDEF-F322-3AAA-D489C36F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18" y="1268247"/>
            <a:ext cx="9358667" cy="525522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000" err="1"/>
              <a:t>Edookit</a:t>
            </a:r>
            <a:r>
              <a:rPr lang="cs-CZ" sz="2000" dirty="0"/>
              <a:t> - zprávy, omluvenky, strava, tř. kniha = učivo a </a:t>
            </a:r>
            <a:r>
              <a:rPr lang="cs-CZ" sz="2000" err="1"/>
              <a:t>prac</a:t>
            </a:r>
            <a:r>
              <a:rPr lang="cs-CZ" sz="2000"/>
              <a:t>. listy, hodnocení, dotazníky</a:t>
            </a:r>
            <a:endParaRPr lang="cs-CZ" dirty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err="1"/>
              <a:t>Whatsapp</a:t>
            </a:r>
            <a:r>
              <a:rPr lang="cs-CZ" sz="2000" dirty="0"/>
              <a:t> - rychlé zprávy, připomínky, fotky, ankety (nezahlcujeme!)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/>
              <a:t>Mobil tř. učitelky / asistentky – v akutních případech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/>
              <a:t>Družinový mobil - změny časů odchodů dítěte 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/>
              <a:t>MS Teams (pro děti od 3. třídy) - chat, volání, </a:t>
            </a:r>
            <a:r>
              <a:rPr lang="cs-CZ" sz="2000" err="1"/>
              <a:t>d.ú</a:t>
            </a:r>
            <a:r>
              <a:rPr lang="cs-CZ" sz="2000" dirty="0"/>
              <a:t>., prezentace, učivo, </a:t>
            </a:r>
            <a:r>
              <a:rPr lang="cs-CZ" sz="2000" err="1"/>
              <a:t>prac</a:t>
            </a:r>
            <a:r>
              <a:rPr lang="cs-CZ" sz="2000" dirty="0"/>
              <a:t>. </a:t>
            </a:r>
            <a:r>
              <a:rPr lang="cs-CZ" sz="2000"/>
              <a:t>listy, zadání projektů, odkazy na procvičování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/>
              <a:t>Hodnocení:</a:t>
            </a:r>
          </a:p>
          <a:p>
            <a:pPr marL="685800" lvl="1" indent="-285750">
              <a:lnSpc>
                <a:spcPct val="120000"/>
              </a:lnSpc>
              <a:buFont typeface="Courier New" charset="2"/>
              <a:buChar char="o"/>
            </a:pPr>
            <a:r>
              <a:rPr lang="cs-CZ" sz="1800" dirty="0"/>
              <a:t>Vysvědčení - slovní hodnocení </a:t>
            </a:r>
            <a:endParaRPr lang="en-US" sz="1800" dirty="0">
              <a:solidFill>
                <a:srgbClr val="000000"/>
              </a:solidFill>
            </a:endParaRPr>
          </a:p>
          <a:p>
            <a:pPr marL="685800" lvl="1" indent="-285750">
              <a:lnSpc>
                <a:spcPct val="120000"/>
              </a:lnSpc>
              <a:buFont typeface="Courier New" charset="2"/>
              <a:buChar char="o"/>
            </a:pPr>
            <a:r>
              <a:rPr lang="cs-CZ" sz="1800" dirty="0"/>
              <a:t>Průběžné hodnocení v </a:t>
            </a:r>
            <a:r>
              <a:rPr lang="cs-CZ" sz="1800" err="1"/>
              <a:t>Edookitu</a:t>
            </a:r>
            <a:endParaRPr lang="cs-CZ" sz="1800" err="1">
              <a:solidFill>
                <a:srgbClr val="000000"/>
              </a:solidFill>
            </a:endParaRPr>
          </a:p>
          <a:p>
            <a:pPr marL="685800" lvl="1" indent="-285750">
              <a:lnSpc>
                <a:spcPct val="120000"/>
              </a:lnSpc>
              <a:buFont typeface="Courier New" charset="2"/>
              <a:buChar char="o"/>
            </a:pPr>
            <a:r>
              <a:rPr lang="cs-CZ" sz="1800" dirty="0"/>
              <a:t>Portfolio žáka </a:t>
            </a:r>
            <a:endParaRPr lang="cs-CZ"/>
          </a:p>
          <a:p>
            <a:pPr marL="400050" lvl="1" indent="0">
              <a:lnSpc>
                <a:spcPct val="120000"/>
              </a:lnSpc>
              <a:buNone/>
            </a:pPr>
            <a:endParaRPr lang="cs-CZ" sz="1800" dirty="0"/>
          </a:p>
          <a:p>
            <a:pPr marL="400050" lvl="1" indent="0">
              <a:lnSpc>
                <a:spcPct val="120000"/>
              </a:lnSpc>
              <a:buNone/>
            </a:pPr>
            <a:endParaRPr lang="cs-CZ" sz="2100" dirty="0"/>
          </a:p>
          <a:p>
            <a:pPr>
              <a:lnSpc>
                <a:spcPct val="90000"/>
              </a:lnSpc>
              <a:buFont typeface="Wingdings,Sans-Serif" charset="2"/>
              <a:buChar char="Ø"/>
            </a:pPr>
            <a:endParaRPr lang="cs-CZ" sz="2000" dirty="0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23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8702F-CC75-0EFA-0099-53039F1F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 dirty="0"/>
              <a:t>Co se třídou podnikáme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2BE87D-31F0-573A-6E73-A7F2572D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Noc s Andersenem</a:t>
            </a:r>
          </a:p>
          <a:p>
            <a:r>
              <a:rPr lang="cs-CZ" dirty="0"/>
              <a:t>Výlety, exkurze (zážitkové učení)</a:t>
            </a:r>
          </a:p>
          <a:p>
            <a:r>
              <a:rPr lang="cs-CZ" dirty="0"/>
              <a:t>Sportovní pobyt týdenní (celá škola)</a:t>
            </a:r>
          </a:p>
          <a:p>
            <a:r>
              <a:rPr lang="cs-CZ" dirty="0" err="1"/>
              <a:t>Puťák</a:t>
            </a:r>
            <a:r>
              <a:rPr lang="cs-CZ" dirty="0"/>
              <a:t> (třída)</a:t>
            </a:r>
          </a:p>
          <a:p>
            <a:r>
              <a:rPr lang="cs-CZ" dirty="0"/>
              <a:t>Besedy </a:t>
            </a:r>
          </a:p>
          <a:p>
            <a:r>
              <a:rPr lang="cs-CZ" dirty="0"/>
              <a:t>Projektové dny</a:t>
            </a:r>
          </a:p>
          <a:p>
            <a:r>
              <a:rPr lang="cs-CZ" dirty="0"/>
              <a:t>Divadlo</a:t>
            </a:r>
          </a:p>
          <a:p>
            <a:endParaRPr lang="cs-CZ" dirty="0"/>
          </a:p>
        </p:txBody>
      </p:sp>
      <p:pic>
        <p:nvPicPr>
          <p:cNvPr id="4" name="Obrázek 3" descr="Obsah obrázku oblečení, strom, venku, osoba&#10;&#10;Obsah vygenerovaný umělou inteligencí může být nesprávný.">
            <a:extLst>
              <a:ext uri="{FF2B5EF4-FFF2-40B4-BE49-F238E27FC236}">
                <a16:creationId xmlns:a16="http://schemas.microsoft.com/office/drawing/2014/main" id="{65238FCE-2FB0-BFEC-F61C-1D08002B55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4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969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5E7F6-BE4B-4126-8C66-EE532531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cs-CZ" dirty="0"/>
              <a:t>Družina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4AE9B-563F-4697-9845-BF606B41B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Ranní družina: 7:00-8:00</a:t>
            </a:r>
          </a:p>
          <a:p>
            <a:r>
              <a:rPr lang="cs-CZ" dirty="0"/>
              <a:t>Odpolední družina: 12:00-18:00 (pátek 17:30)</a:t>
            </a:r>
          </a:p>
          <a:p>
            <a:r>
              <a:rPr lang="cs-CZ" dirty="0"/>
              <a:t>Programový blok: 14:30-16:00</a:t>
            </a:r>
          </a:p>
          <a:p>
            <a:endParaRPr lang="cs-CZ"/>
          </a:p>
          <a:p>
            <a:r>
              <a:rPr lang="cs-CZ" sz="2000" dirty="0"/>
              <a:t>Náplň: vaření, pečení, tvoření, šití, kutil, sport, IT</a:t>
            </a:r>
          </a:p>
          <a:p>
            <a:endParaRPr lang="cs-CZ" sz="2000" dirty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 descr="Obsah obrázku osoba, Lidská tvář, oblečení, batole&#10;&#10;Obsah vygenerovaný umělou inteligencí může být nesprávný.">
            <a:extLst>
              <a:ext uri="{FF2B5EF4-FFF2-40B4-BE49-F238E27FC236}">
                <a16:creationId xmlns:a16="http://schemas.microsoft.com/office/drawing/2014/main" id="{326775E3-2163-AA6D-4F61-0CF872D048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1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2441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540491DD553F49AE3326267A9B9877" ma:contentTypeVersion="19" ma:contentTypeDescription="Vytvoří nový dokument" ma:contentTypeScope="" ma:versionID="3a4879baca52cee6da0aa10fc2ed7392">
  <xsd:schema xmlns:xsd="http://www.w3.org/2001/XMLSchema" xmlns:xs="http://www.w3.org/2001/XMLSchema" xmlns:p="http://schemas.microsoft.com/office/2006/metadata/properties" xmlns:ns2="702fd459-d3a8-45d0-bf29-b622cf6a2ded" xmlns:ns3="80553e9a-0ef1-43a8-9047-2bc1ecf1c6b6" xmlns:ns4="5bf8410c-4d98-48e6-8ba8-91728a89e4d6" targetNamespace="http://schemas.microsoft.com/office/2006/metadata/properties" ma:root="true" ma:fieldsID="e236dc1a727f6f7c8c6c08ec388809ae" ns2:_="" ns3:_="" ns4:_="">
    <xsd:import namespace="702fd459-d3a8-45d0-bf29-b622cf6a2ded"/>
    <xsd:import namespace="80553e9a-0ef1-43a8-9047-2bc1ecf1c6b6"/>
    <xsd:import namespace="5bf8410c-4d98-48e6-8ba8-91728a89e4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fd459-d3a8-45d0-bf29-b622cf6a2d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53e9a-0ef1-43a8-9047-2bc1ecf1c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8a5dea63-141d-4b01-ae53-82d24bd7d8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8410c-4d98-48e6-8ba8-91728a89e4d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e0ecc4a-7883-4c6a-8b2a-5176f496b12a}" ma:internalName="TaxCatchAll" ma:showField="CatchAllData" ma:web="5bf8410c-4d98-48e6-8ba8-91728a89e4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553e9a-0ef1-43a8-9047-2bc1ecf1c6b6">
      <Terms xmlns="http://schemas.microsoft.com/office/infopath/2007/PartnerControls"/>
    </lcf76f155ced4ddcb4097134ff3c332f>
    <TaxCatchAll xmlns="5bf8410c-4d98-48e6-8ba8-91728a89e4d6" xsi:nil="true"/>
    <SharedWithUsers xmlns="702fd459-d3a8-45d0-bf29-b622cf6a2ded">
      <UserInfo>
        <DisplayName>Klára Horáková</DisplayName>
        <AccountId>346</AccountId>
        <AccountType/>
      </UserInfo>
      <UserInfo>
        <DisplayName>Lada Sanvenero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F19A4DC-5E69-486D-A218-AB7D87F080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115D87-2353-4099-BC92-65ABEB7FA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2fd459-d3a8-45d0-bf29-b622cf6a2ded"/>
    <ds:schemaRef ds:uri="80553e9a-0ef1-43a8-9047-2bc1ecf1c6b6"/>
    <ds:schemaRef ds:uri="5bf8410c-4d98-48e6-8ba8-91728a89e4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960346-3DCB-4DA7-A3EE-F741F4B833EA}">
  <ds:schemaRefs>
    <ds:schemaRef ds:uri="http://purl.org/dc/dcmitype/"/>
    <ds:schemaRef ds:uri="http://schemas.microsoft.com/office/2006/documentManagement/types"/>
    <ds:schemaRef ds:uri="http://purl.org/dc/elements/1.1/"/>
    <ds:schemaRef ds:uri="80553e9a-0ef1-43a8-9047-2bc1ecf1c6b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bf8410c-4d98-48e6-8ba8-91728a89e4d6"/>
    <ds:schemaRef ds:uri="702fd459-d3a8-45d0-bf29-b622cf6a2ded"/>
    <ds:schemaRef ds:uri="http://schemas.microsoft.com/office/2006/metadata/properties"/>
    <ds:schemaRef ds:uri="http://www.w3.org/XML/1998/namespace"/>
    <ds:schemaRef ds:uri="be26f28f-d461-493e-9c42-11a7e38c00bb"/>
    <ds:schemaRef ds:uri="e3252f08-4fbc-4ec8-93bb-2024547969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596</Words>
  <Application>Microsoft Office PowerPoint</Application>
  <PresentationFormat>Širokoúhlá obrazovka</PresentationFormat>
  <Paragraphs>117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Fazeta</vt:lpstr>
      <vt:lpstr>Schůzka zájemců            o                                   1. třídu</vt:lpstr>
      <vt:lpstr>Zápis do 1. třídy</vt:lpstr>
      <vt:lpstr>Kdo se na prvňáčky bude těšit?</vt:lpstr>
      <vt:lpstr>Hodnoty Hlásku</vt:lpstr>
      <vt:lpstr>Metody, které využíváme: </vt:lpstr>
      <vt:lpstr>Setkávání</vt:lpstr>
      <vt:lpstr>Komunikace </vt:lpstr>
      <vt:lpstr>Co se třídou podnikáme</vt:lpstr>
      <vt:lpstr>Družina </vt:lpstr>
      <vt:lpstr>Kroužky</vt:lpstr>
      <vt:lpstr>Poradenské pracoviště</vt:lpstr>
      <vt:lpstr>Externí lektoři</vt:lpstr>
      <vt:lpstr>Vaše dotazy  a připomínky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RADA</dc:title>
  <dc:creator>Markéta Bosaková</dc:creator>
  <cp:lastModifiedBy>Veronika Vaculovičová</cp:lastModifiedBy>
  <cp:revision>1023</cp:revision>
  <cp:lastPrinted>2022-08-26T13:46:30Z</cp:lastPrinted>
  <dcterms:created xsi:type="dcterms:W3CDTF">2018-08-15T11:59:24Z</dcterms:created>
  <dcterms:modified xsi:type="dcterms:W3CDTF">2025-02-19T15:32:25Z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0x010100F7540491DD553F49AE3326267A9B9877</vt:lpwstr>
  </property>
  <property fmtid="{D5CDD505-2E9C-101B-9397-08002B2CF9AE}" pid="3" name="MediaServiceImageTags">
    <vt:lpwstr/>
  </property>
</Properties>
</file>